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63" r:id="rId6"/>
    <p:sldId id="264" r:id="rId7"/>
    <p:sldId id="265" r:id="rId8"/>
    <p:sldId id="266" r:id="rId9"/>
    <p:sldId id="273" r:id="rId10"/>
    <p:sldId id="268" r:id="rId11"/>
    <p:sldId id="269" r:id="rId12"/>
    <p:sldId id="270" r:id="rId13"/>
    <p:sldId id="271" r:id="rId14"/>
    <p:sldId id="272" r:id="rId15"/>
    <p:sldId id="261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1345-AA6F-4F97-95A1-CEDEF04B066B}" type="datetimeFigureOut">
              <a:rPr lang="uk-UA" smtClean="0"/>
              <a:t>23.02.2023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3AF8-11F0-48C6-8FE9-257AA863781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1345-AA6F-4F97-95A1-CEDEF04B066B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3AF8-11F0-48C6-8FE9-257AA86378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1345-AA6F-4F97-95A1-CEDEF04B066B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3AF8-11F0-48C6-8FE9-257AA86378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1345-AA6F-4F97-95A1-CEDEF04B066B}" type="datetimeFigureOut">
              <a:rPr lang="uk-UA" smtClean="0"/>
              <a:t>23.02.2023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3AF8-11F0-48C6-8FE9-257AA86378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1345-AA6F-4F97-95A1-CEDEF04B066B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3AF8-11F0-48C6-8FE9-257AA863781E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1345-AA6F-4F97-95A1-CEDEF04B066B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3AF8-11F0-48C6-8FE9-257AA86378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1345-AA6F-4F97-95A1-CEDEF04B066B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3AF8-11F0-48C6-8FE9-257AA86378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1345-AA6F-4F97-95A1-CEDEF04B066B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753AF8-11F0-48C6-8FE9-257AA863781E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1345-AA6F-4F97-95A1-CEDEF04B066B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3AF8-11F0-48C6-8FE9-257AA86378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11345-AA6F-4F97-95A1-CEDEF04B066B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F753AF8-11F0-48C6-8FE9-257AA86378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D411345-AA6F-4F97-95A1-CEDEF04B066B}" type="datetimeFigureOut">
              <a:rPr lang="uk-UA" smtClean="0"/>
              <a:t>24.02.2023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3AF8-11F0-48C6-8FE9-257AA863781E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D411345-AA6F-4F97-95A1-CEDEF04B066B}" type="datetimeFigureOut">
              <a:rPr lang="uk-UA" smtClean="0"/>
              <a:t>23.02.2023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F753AF8-11F0-48C6-8FE9-257AA863781E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bbzl.fbmi.kpi.ua/navchannya/osvitni-programy/vibirkovi-disciplin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svita.kpi.ua/node/17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16632"/>
            <a:ext cx="7416824" cy="4464496"/>
          </a:xfrm>
        </p:spPr>
        <p:txBody>
          <a:bodyPr>
            <a:normAutofit/>
          </a:bodyPr>
          <a:lstStyle/>
          <a:p>
            <a:pPr algn="ctr"/>
            <a:r>
              <a:rPr lang="uk-UA" smtClean="0"/>
              <a:t> </a:t>
            </a:r>
            <a:r>
              <a:rPr lang="uk-UA" sz="3600" dirty="0"/>
              <a:t>Порядок обрання вибіркових навчальних дисциплін циклу </a:t>
            </a:r>
            <a:r>
              <a:rPr lang="uk-UA" sz="3600"/>
              <a:t>професійної </a:t>
            </a:r>
            <a:r>
              <a:rPr lang="uk-UA" sz="3600" smtClean="0"/>
              <a:t>підготовки</a:t>
            </a:r>
            <a:br>
              <a:rPr lang="uk-UA" sz="3600" smtClean="0"/>
            </a:br>
            <a:r>
              <a:rPr lang="uk-UA" sz="3600" dirty="0" smtClean="0"/>
              <a:t/>
            </a:r>
            <a:br>
              <a:rPr lang="uk-UA" sz="3600" dirty="0" smtClean="0"/>
            </a:br>
            <a:r>
              <a:rPr lang="uk-UA" sz="3600" dirty="0" smtClean="0"/>
              <a:t>Каталог </a:t>
            </a:r>
            <a:r>
              <a:rPr lang="uk-UA" sz="3600" dirty="0"/>
              <a:t>вибіркових навчальних дисциплін для бакалаврського освітнього рівня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81128"/>
            <a:ext cx="6400800" cy="1752600"/>
          </a:xfrm>
        </p:spPr>
        <p:txBody>
          <a:bodyPr>
            <a:normAutofit lnSpcReduction="10000"/>
          </a:bodyPr>
          <a:lstStyle/>
          <a:p>
            <a:endParaRPr lang="uk-UA" dirty="0"/>
          </a:p>
          <a:p>
            <a:endParaRPr lang="uk-UA" dirty="0"/>
          </a:p>
          <a:p>
            <a:pPr algn="ctr"/>
            <a:r>
              <a:rPr lang="uk-UA" dirty="0"/>
              <a:t> </a:t>
            </a:r>
            <a:r>
              <a:rPr lang="uk-UA" b="1" dirty="0"/>
              <a:t>Кафедра </a:t>
            </a:r>
            <a:r>
              <a:rPr lang="uk-UA" b="1" dirty="0" err="1" smtClean="0"/>
              <a:t>біобезпеки</a:t>
            </a:r>
            <a:r>
              <a:rPr lang="uk-UA" b="1" dirty="0" smtClean="0"/>
              <a:t> і здоров’я</a:t>
            </a:r>
            <a:endParaRPr lang="uk-UA" dirty="0"/>
          </a:p>
          <a:p>
            <a:pPr algn="ctr"/>
            <a:r>
              <a:rPr lang="uk-UA" b="1" dirty="0"/>
              <a:t>КПІ ім. Ігоря Сікорського</a:t>
            </a:r>
            <a:endParaRPr lang="uk-UA" dirty="0"/>
          </a:p>
          <a:p>
            <a:pPr algn="ctr"/>
            <a:r>
              <a:rPr lang="uk-UA" b="1" dirty="0"/>
              <a:t>2022/23н.р.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0735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Вибіркові дисципліни для вивчення упродовж І року навчання</a:t>
            </a:r>
            <a:r>
              <a:rPr lang="en-US" sz="3200" dirty="0" smtClean="0"/>
              <a:t> (</a:t>
            </a:r>
            <a:r>
              <a:rPr lang="uk-UA" sz="3200" dirty="0" smtClean="0"/>
              <a:t>прискорена форма)</a:t>
            </a:r>
            <a:br>
              <a:rPr lang="uk-UA" sz="3200" dirty="0" smtClean="0"/>
            </a:br>
            <a:r>
              <a:rPr lang="uk-UA" sz="2400" b="1" i="1" dirty="0" smtClean="0"/>
              <a:t>2 семестр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chemeClr val="accent1"/>
                </a:solidFill>
              </a:rPr>
              <a:t>Вибір 3х дисциплін із 6ти можливих</a:t>
            </a:r>
            <a:endParaRPr lang="uk-UA" sz="24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2487797"/>
              </p:ext>
            </p:extLst>
          </p:nvPr>
        </p:nvGraphicFramePr>
        <p:xfrm>
          <a:off x="683568" y="2132856"/>
          <a:ext cx="74676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/>
                <a:gridCol w="5740053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r>
                        <a:rPr lang="uk-UA" dirty="0" smtClean="0"/>
                        <a:t>ПВ</a:t>
                      </a:r>
                      <a:r>
                        <a:rPr lang="uk-UA" baseline="0" dirty="0" smtClean="0"/>
                        <a:t> 01 - ПВ 03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Теорія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методика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фізичного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виховання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Теорія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технології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оздоровчо-рекреаційної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рухової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активності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Терапевтичні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вправи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порушеннях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опорно-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рухового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апарату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Фізіологія рухової активності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Динамічна анатомія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Основи здорового способу життя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229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Вибіркові дисципліни для вивчення упродовж ІІ року навчання</a:t>
            </a:r>
            <a:r>
              <a:rPr lang="en-US" sz="3200" dirty="0" smtClean="0"/>
              <a:t> (</a:t>
            </a:r>
            <a:r>
              <a:rPr lang="uk-UA" sz="3200" dirty="0" smtClean="0"/>
              <a:t>прискорена форма)</a:t>
            </a:r>
            <a:br>
              <a:rPr lang="uk-UA" sz="3200" dirty="0" smtClean="0"/>
            </a:br>
            <a:r>
              <a:rPr lang="uk-UA" sz="2400" b="1" i="1" dirty="0" smtClean="0"/>
              <a:t>3 семестр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chemeClr val="accent1"/>
                </a:solidFill>
              </a:rPr>
              <a:t>Вибір 2х дисциплін із 10ти можливих</a:t>
            </a:r>
            <a:endParaRPr lang="uk-UA" sz="24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9020855"/>
              </p:ext>
            </p:extLst>
          </p:nvPr>
        </p:nvGraphicFramePr>
        <p:xfrm>
          <a:off x="684213" y="1989138"/>
          <a:ext cx="74676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/>
                <a:gridCol w="5740053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r>
                        <a:rPr lang="uk-UA" dirty="0" smtClean="0"/>
                        <a:t>ПВ</a:t>
                      </a:r>
                      <a:r>
                        <a:rPr lang="uk-UA" baseline="0" dirty="0" smtClean="0"/>
                        <a:t> 04, ПВ 05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Біологія спорту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обстеження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фізичній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терапії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клінічної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патології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опорно-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рухового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апарату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Використання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фізичних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вправ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фізичній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терапії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Адаптивне фізичне виховання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 обстеження в </a:t>
                      </a:r>
                      <a:r>
                        <a:rPr kumimoji="0" lang="uk-UA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ерготерапії</a:t>
                      </a:r>
                      <a:endParaRPr kumimoji="0" lang="uk-UA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Інструментальні методи діагностики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клінічної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патології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дихальної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системи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Ерготерапія</a:t>
                      </a: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травматології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 терапія в спорті</a:t>
                      </a:r>
                      <a:endParaRPr kumimoji="0" lang="uk-UA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068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Вибіркові дисципліни для вивчення упродовж ІІ року навчання</a:t>
            </a:r>
            <a:r>
              <a:rPr lang="en-US" sz="3200" dirty="0" smtClean="0"/>
              <a:t> (</a:t>
            </a:r>
            <a:r>
              <a:rPr lang="uk-UA" sz="3200" dirty="0" smtClean="0"/>
              <a:t>прискорена форма)</a:t>
            </a:r>
            <a:br>
              <a:rPr lang="uk-UA" sz="3200" dirty="0" smtClean="0"/>
            </a:br>
            <a:r>
              <a:rPr lang="uk-UA" sz="2400" b="1" i="1" dirty="0" smtClean="0"/>
              <a:t>4 семестр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chemeClr val="accent1"/>
                </a:solidFill>
              </a:rPr>
              <a:t>Вибір 2х дисциплін із 10ти можливих</a:t>
            </a:r>
            <a:endParaRPr lang="uk-UA" sz="24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21711"/>
              </p:ext>
            </p:extLst>
          </p:nvPr>
        </p:nvGraphicFramePr>
        <p:xfrm>
          <a:off x="684213" y="1989138"/>
          <a:ext cx="7992243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/>
                <a:gridCol w="6264696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r>
                        <a:rPr lang="uk-UA" sz="1400" dirty="0" smtClean="0"/>
                        <a:t>ПВ</a:t>
                      </a:r>
                      <a:r>
                        <a:rPr lang="uk-UA" sz="1400" baseline="0" dirty="0" smtClean="0"/>
                        <a:t>06, ПВ 07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Теорія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методика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фізичного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виховання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Теорія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технології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оздоровчо-рекреаційної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рухової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активності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Терапевтичні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вправи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порушеннях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опорно-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рухового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апарату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Фізіологія рухової активності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Динамічна анатомія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Кінезіологічне</a:t>
                      </a: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тейпування</a:t>
                      </a: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травматології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Основи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клінічної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патології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серцево-судинної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системи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Терапевтичні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вправи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порушеннях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серцево-судинної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дихальної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систем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терапія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пульмонологічній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патології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Функціональний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тренінг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осіб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особливими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потребами та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адаптивний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</a:t>
                      </a:r>
                      <a:endParaRPr lang="uk-UA" sz="14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068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Вибіркові дисципліни для вивчення упродовж ІІІ року навчання</a:t>
            </a:r>
            <a:r>
              <a:rPr lang="en-US" sz="3200" dirty="0" smtClean="0"/>
              <a:t> (</a:t>
            </a:r>
            <a:r>
              <a:rPr lang="uk-UA" sz="3200" dirty="0" smtClean="0"/>
              <a:t>прискорена форма)</a:t>
            </a:r>
            <a:br>
              <a:rPr lang="uk-UA" sz="3200" dirty="0" smtClean="0"/>
            </a:br>
            <a:r>
              <a:rPr lang="uk-UA" sz="2400" b="1" i="1" dirty="0" smtClean="0"/>
              <a:t>5 семестр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chemeClr val="accent1"/>
                </a:solidFill>
              </a:rPr>
              <a:t>Вибір 4х дисциплін із 13ти можливих</a:t>
            </a:r>
            <a:endParaRPr lang="uk-UA" sz="2400" dirty="0">
              <a:solidFill>
                <a:schemeClr val="accent1"/>
              </a:solidFill>
            </a:endParaRPr>
          </a:p>
        </p:txBody>
      </p:sp>
      <p:graphicFrame>
        <p:nvGraphicFramePr>
          <p:cNvPr id="5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1057050"/>
              </p:ext>
            </p:extLst>
          </p:nvPr>
        </p:nvGraphicFramePr>
        <p:xfrm>
          <a:off x="684213" y="1989138"/>
          <a:ext cx="7776219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/>
                <a:gridCol w="6048672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uk-UA" dirty="0"/>
                    </a:p>
                  </a:txBody>
                  <a:tcPr/>
                </a:tc>
              </a:tr>
              <a:tr h="276934">
                <a:tc rowSpan="13">
                  <a:txBody>
                    <a:bodyPr/>
                    <a:lstStyle/>
                    <a:p>
                      <a:r>
                        <a:rPr lang="uk-UA" sz="1400" dirty="0" smtClean="0"/>
                        <a:t>ПВ</a:t>
                      </a:r>
                      <a:r>
                        <a:rPr lang="uk-UA" sz="1400" baseline="0" dirty="0" smtClean="0"/>
                        <a:t> 08 - ПВ 11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 обстеження в </a:t>
                      </a:r>
                      <a:r>
                        <a:rPr kumimoji="0" lang="uk-UA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ерготерапії</a:t>
                      </a:r>
                      <a:endParaRPr kumimoji="0" lang="uk-UA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60166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Інструментальні методи діагностики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Основи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клінічної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патології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дихальної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системи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32598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Ерготерапія</a:t>
                      </a: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травматології</a:t>
                      </a:r>
                      <a:endParaRPr kumimoji="0" lang="uk-UA" sz="1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7838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 терапія в спорті</a:t>
                      </a:r>
                    </a:p>
                  </a:txBody>
                  <a:tcPr/>
                </a:tc>
              </a:tr>
              <a:tr h="2710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Основи оздоровчого харчування</a:t>
                      </a:r>
                    </a:p>
                  </a:txBody>
                  <a:tcPr/>
                </a:tc>
              </a:tr>
              <a:tr h="2543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Кінезіологічне</a:t>
                      </a: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тейпування</a:t>
                      </a: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неврології</a:t>
                      </a:r>
                    </a:p>
                  </a:txBody>
                  <a:tcPr/>
                </a:tc>
              </a:tr>
              <a:tr h="23753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терапія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догляд за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хворими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реанімації</a:t>
                      </a:r>
                      <a:endParaRPr kumimoji="0" lang="uk-UA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875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 терапія у педіатрії</a:t>
                      </a:r>
                    </a:p>
                  </a:txBody>
                  <a:tcPr/>
                </a:tc>
              </a:tr>
              <a:tr h="20399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терапія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після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перебування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екстремальних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умовах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59238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Ерготерапія</a:t>
                      </a: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неврології</a:t>
                      </a:r>
                    </a:p>
                  </a:txBody>
                  <a:tcPr/>
                </a:tc>
              </a:tr>
              <a:tr h="24247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Оздоровчі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технології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осіб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особливими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потребами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Сучасні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оздоровчі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центри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осіб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обмеженими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можливостями</a:t>
                      </a:r>
                      <a:endParaRPr kumimoji="0" lang="uk-UA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068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Вибіркові дисципліни для вивчення упродовж ІІІ року навчання</a:t>
            </a:r>
            <a:r>
              <a:rPr lang="en-US" sz="3200" dirty="0" smtClean="0"/>
              <a:t> (</a:t>
            </a:r>
            <a:r>
              <a:rPr lang="uk-UA" sz="3200" dirty="0" smtClean="0"/>
              <a:t>прискорена форма)</a:t>
            </a:r>
            <a:br>
              <a:rPr lang="uk-UA" sz="3200" dirty="0" smtClean="0"/>
            </a:br>
            <a:r>
              <a:rPr lang="uk-UA" sz="2400" b="1" i="1" dirty="0" smtClean="0"/>
              <a:t>6 семестр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chemeClr val="accent1"/>
                </a:solidFill>
              </a:rPr>
              <a:t>Вибір 3х дисциплін із 5ти можливих</a:t>
            </a:r>
            <a:endParaRPr lang="uk-UA" sz="2400" dirty="0">
              <a:solidFill>
                <a:schemeClr val="accent1"/>
              </a:solidFill>
            </a:endParaRPr>
          </a:p>
        </p:txBody>
      </p:sp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925287"/>
              </p:ext>
            </p:extLst>
          </p:nvPr>
        </p:nvGraphicFramePr>
        <p:xfrm>
          <a:off x="251520" y="1844824"/>
          <a:ext cx="8712968" cy="482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7272808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uk-UA" dirty="0"/>
                    </a:p>
                  </a:txBody>
                  <a:tcPr/>
                </a:tc>
              </a:tr>
              <a:tr h="276934">
                <a:tc rowSpan="13">
                  <a:txBody>
                    <a:bodyPr/>
                    <a:lstStyle/>
                    <a:p>
                      <a:r>
                        <a:rPr lang="uk-UA" sz="1400" dirty="0" smtClean="0"/>
                        <a:t>ПВ</a:t>
                      </a:r>
                      <a:r>
                        <a:rPr lang="uk-UA" sz="1400" baseline="0" dirty="0" smtClean="0"/>
                        <a:t> 12 - ПВ 14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Кінезіологічне</a:t>
                      </a: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тейпування</a:t>
                      </a: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травматології</a:t>
                      </a:r>
                    </a:p>
                  </a:txBody>
                  <a:tcPr/>
                </a:tc>
              </a:tr>
              <a:tr h="260166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Основи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клінічної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патології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серцево-судинної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системи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Терапевтичні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вправи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порушеннях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серцево-судинної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дихальної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систем</a:t>
                      </a:r>
                    </a:p>
                  </a:txBody>
                  <a:tcPr/>
                </a:tc>
              </a:tr>
              <a:tr h="232598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терапія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пульмонологічній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патології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87838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Функціональний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тренінг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осіб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особливими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потребами та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адаптивний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</a:t>
                      </a:r>
                    </a:p>
                  </a:txBody>
                  <a:tcPr/>
                </a:tc>
              </a:tr>
              <a:tr h="27107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Психологія здоров’я</a:t>
                      </a:r>
                    </a:p>
                  </a:txBody>
                  <a:tcPr/>
                </a:tc>
              </a:tr>
              <a:tr h="254302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Клінічна психологія</a:t>
                      </a:r>
                    </a:p>
                  </a:txBody>
                  <a:tcPr/>
                </a:tc>
              </a:tr>
              <a:tr h="237534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терапія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акушерстві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гінекології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875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Лікувальний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масаж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неонатології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педіатрії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0399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 терапія в геронтології</a:t>
                      </a:r>
                    </a:p>
                  </a:txBody>
                  <a:tcPr/>
                </a:tc>
              </a:tr>
              <a:tr h="259238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Сучасні СПА-технології</a:t>
                      </a:r>
                    </a:p>
                  </a:txBody>
                  <a:tcPr/>
                </a:tc>
              </a:tr>
              <a:tr h="24247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Курортологія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Невідкладна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допомога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терапія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реабілітація</a:t>
                      </a:r>
                      <a:r>
                        <a:rPr kumimoji="0" lang="ru-RU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sz="14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вогнепальних</a:t>
                      </a:r>
                      <a:endParaRPr kumimoji="0" lang="ru-RU" sz="14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4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ураженнях і бойових травмах</a:t>
                      </a:r>
                      <a:endParaRPr kumimoji="0" lang="uk-UA" sz="11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0688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340768"/>
            <a:ext cx="7467600" cy="4525963"/>
          </a:xfrm>
        </p:spPr>
        <p:txBody>
          <a:bodyPr/>
          <a:lstStyle/>
          <a:p>
            <a:pPr marL="36576" indent="0">
              <a:buNone/>
            </a:pPr>
            <a:r>
              <a:rPr lang="uk-UA" dirty="0"/>
              <a:t>Більш детальна інформація, зокрема </a:t>
            </a:r>
            <a:r>
              <a:rPr lang="uk-UA" b="1" i="1" dirty="0"/>
              <a:t>Анотації вибіркових дисциплін </a:t>
            </a:r>
            <a:r>
              <a:rPr lang="uk-UA" dirty="0"/>
              <a:t>Ф-Каталогу (у </a:t>
            </a:r>
            <a:r>
              <a:rPr lang="uk-UA" dirty="0" err="1"/>
              <a:t>т.ч</a:t>
            </a:r>
            <a:r>
              <a:rPr lang="uk-UA" dirty="0"/>
              <a:t>. як можна користуватися набутими знаннями і уміннями, тобто </a:t>
            </a:r>
            <a:r>
              <a:rPr lang="uk-UA" b="1" i="1" dirty="0"/>
              <a:t>працевлаштовуватися</a:t>
            </a:r>
            <a:r>
              <a:rPr lang="uk-UA" dirty="0"/>
              <a:t>), знаходиться на сайті кафедри за посиланням: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bbzl.fbmi.kpi.ua/navchannya/osvitni-programy/vibirkovi-disciplini</a:t>
            </a:r>
            <a:r>
              <a:rPr lang="uk-UA" dirty="0" smtClean="0"/>
              <a:t>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05955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/>
              <a:t>Основні</a:t>
            </a:r>
            <a:r>
              <a:rPr lang="ru-RU" sz="3200" dirty="0"/>
              <a:t> </a:t>
            </a:r>
            <a:r>
              <a:rPr lang="ru-RU" sz="3200" dirty="0" err="1"/>
              <a:t>положення</a:t>
            </a:r>
            <a:r>
              <a:rPr lang="ru-RU" sz="3200" dirty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Порядку </a:t>
            </a:r>
            <a:r>
              <a:rPr lang="ru-RU" sz="3200" dirty="0" err="1"/>
              <a:t>обрання</a:t>
            </a:r>
            <a:r>
              <a:rPr lang="ru-RU" sz="3200" dirty="0"/>
              <a:t> </a:t>
            </a:r>
            <a:r>
              <a:rPr lang="ru-RU" sz="3200" dirty="0" err="1"/>
              <a:t>вибіркових</a:t>
            </a:r>
            <a:r>
              <a:rPr lang="ru-RU" sz="3200" dirty="0"/>
              <a:t> </a:t>
            </a:r>
            <a:r>
              <a:rPr lang="ru-RU" sz="3200" dirty="0" err="1"/>
              <a:t>навчальних</a:t>
            </a:r>
            <a:r>
              <a:rPr lang="ru-RU" sz="3200" dirty="0"/>
              <a:t> </a:t>
            </a:r>
            <a:r>
              <a:rPr lang="ru-RU" sz="3200" dirty="0" err="1"/>
              <a:t>дисциплін</a:t>
            </a:r>
            <a:r>
              <a:rPr lang="ru-RU" sz="3200" dirty="0"/>
              <a:t> 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772816"/>
            <a:ext cx="7467600" cy="3196952"/>
          </a:xfrm>
        </p:spPr>
        <p:txBody>
          <a:bodyPr>
            <a:normAutofit fontScale="77500" lnSpcReduction="20000"/>
          </a:bodyPr>
          <a:lstStyle/>
          <a:p>
            <a:r>
              <a:rPr lang="uk-UA" smtClean="0"/>
              <a:t>Дисципліни </a:t>
            </a:r>
            <a:r>
              <a:rPr lang="uk-UA" dirty="0"/>
              <a:t>вільного вибору циклу професійної підготовки обираються із факультетських та/або кафедральних каталогів (Ф-Каталоги) навчальних дисциплін</a:t>
            </a:r>
            <a:r>
              <a:rPr lang="uk-UA"/>
              <a:t>. </a:t>
            </a:r>
            <a:endParaRPr lang="uk-UA" smtClean="0"/>
          </a:p>
          <a:p>
            <a:r>
              <a:rPr lang="uk-UA" smtClean="0"/>
              <a:t>Вибіркові </a:t>
            </a:r>
            <a:r>
              <a:rPr lang="uk-UA" dirty="0"/>
              <a:t>навчальні дисципліни циклу професійної підготовки, що пропонуються </a:t>
            </a:r>
            <a:r>
              <a:rPr lang="uk-UA" b="1"/>
              <a:t>кафедрою </a:t>
            </a:r>
            <a:r>
              <a:rPr lang="uk-UA" b="1" smtClean="0"/>
              <a:t>біобезпеки і здоров’я людини</a:t>
            </a:r>
            <a:r>
              <a:rPr lang="uk-UA" smtClean="0"/>
              <a:t>, </a:t>
            </a:r>
            <a:r>
              <a:rPr lang="uk-UA" dirty="0"/>
              <a:t>надають можливість здійснення </a:t>
            </a:r>
            <a:r>
              <a:rPr lang="uk-UA" b="1" dirty="0"/>
              <a:t>поглибленої підготовки за обраною </a:t>
            </a:r>
            <a:r>
              <a:rPr lang="uk-UA" b="1"/>
              <a:t>освітньою </a:t>
            </a:r>
            <a:r>
              <a:rPr lang="uk-UA" b="1" smtClean="0"/>
              <a:t>програмою </a:t>
            </a:r>
            <a:r>
              <a:rPr lang="uk-UA" smtClean="0"/>
              <a:t>(Фізична терапія, ерготерапія). 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70118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err="1"/>
              <a:t>Основні</a:t>
            </a:r>
            <a:r>
              <a:rPr lang="ru-RU" sz="3200" dirty="0"/>
              <a:t> </a:t>
            </a:r>
            <a:r>
              <a:rPr lang="ru-RU" sz="3200" dirty="0" err="1"/>
              <a:t>положення</a:t>
            </a:r>
            <a:r>
              <a:rPr lang="ru-RU" sz="3200" dirty="0"/>
              <a:t>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Порядку </a:t>
            </a:r>
            <a:r>
              <a:rPr lang="ru-RU" sz="3200" dirty="0" err="1"/>
              <a:t>обрання</a:t>
            </a:r>
            <a:r>
              <a:rPr lang="ru-RU" sz="3200" dirty="0"/>
              <a:t> </a:t>
            </a:r>
            <a:r>
              <a:rPr lang="ru-RU" sz="3200" dirty="0" err="1"/>
              <a:t>вибіркових</a:t>
            </a:r>
            <a:r>
              <a:rPr lang="ru-RU" sz="3200" dirty="0"/>
              <a:t> </a:t>
            </a:r>
            <a:r>
              <a:rPr lang="ru-RU" sz="3200" dirty="0" err="1"/>
              <a:t>навчальних</a:t>
            </a:r>
            <a:r>
              <a:rPr lang="ru-RU" sz="3200" dirty="0"/>
              <a:t> </a:t>
            </a:r>
            <a:r>
              <a:rPr lang="ru-RU" sz="3200" dirty="0" err="1"/>
              <a:t>дисциплін</a:t>
            </a:r>
            <a:r>
              <a:rPr lang="ru-RU" sz="3200" dirty="0"/>
              <a:t> </a:t>
            </a: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uk-UA" dirty="0"/>
          </a:p>
          <a:p>
            <a:endParaRPr lang="uk-UA" b="0" i="0" u="none" strike="noStrike" baseline="0" dirty="0" smtClean="0"/>
          </a:p>
          <a:p>
            <a:r>
              <a:rPr lang="uk-UA" dirty="0" smtClean="0"/>
              <a:t>Визнання </a:t>
            </a:r>
            <a:r>
              <a:rPr lang="uk-UA" dirty="0"/>
              <a:t>результатів навчання, набутих у </a:t>
            </a:r>
            <a:r>
              <a:rPr lang="uk-UA" b="1" dirty="0" smtClean="0"/>
              <a:t>неформальній/</a:t>
            </a:r>
            <a:r>
              <a:rPr lang="uk-UA" b="1" dirty="0" err="1" smtClean="0"/>
              <a:t>інформальній</a:t>
            </a:r>
            <a:r>
              <a:rPr lang="uk-UA" b="1" dirty="0" smtClean="0"/>
              <a:t> освіті</a:t>
            </a:r>
            <a:r>
              <a:rPr lang="uk-UA" dirty="0"/>
              <a:t>, здійснюється згідно «</a:t>
            </a:r>
            <a:r>
              <a:rPr lang="uk-UA" dirty="0" err="1"/>
              <a:t>Положенняпро</a:t>
            </a:r>
            <a:r>
              <a:rPr lang="uk-UA" dirty="0"/>
              <a:t> </a:t>
            </a:r>
            <a:r>
              <a:rPr lang="uk-UA" dirty="0" err="1"/>
              <a:t>визнанняв</a:t>
            </a:r>
            <a:r>
              <a:rPr lang="uk-UA" dirty="0"/>
              <a:t> КПІ </a:t>
            </a:r>
            <a:r>
              <a:rPr lang="uk-UA" dirty="0" smtClean="0"/>
              <a:t>ім. Ігоря Сікорського результатів навчання</a:t>
            </a:r>
            <a:r>
              <a:rPr lang="uk-UA" dirty="0"/>
              <a:t>, </a:t>
            </a:r>
            <a:r>
              <a:rPr lang="uk-UA" dirty="0" smtClean="0"/>
              <a:t>набутих у неформальній/</a:t>
            </a:r>
            <a:r>
              <a:rPr lang="uk-UA" dirty="0" err="1" smtClean="0"/>
              <a:t>інформальній</a:t>
            </a:r>
            <a:r>
              <a:rPr lang="uk-UA" dirty="0" smtClean="0"/>
              <a:t> освіті</a:t>
            </a:r>
            <a:r>
              <a:rPr lang="uk-UA" dirty="0"/>
              <a:t>»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osvita.kpi.ua/node/179</a:t>
            </a:r>
            <a:r>
              <a:rPr lang="en-US" dirty="0" smtClean="0"/>
              <a:t>). </a:t>
            </a:r>
            <a:endParaRPr lang="uk-UA" dirty="0" smtClean="0"/>
          </a:p>
          <a:p>
            <a:r>
              <a:rPr lang="uk-UA" b="1" dirty="0" smtClean="0"/>
              <a:t>Неформальна </a:t>
            </a:r>
            <a:r>
              <a:rPr lang="uk-UA" b="1" dirty="0"/>
              <a:t>освіта</a:t>
            </a:r>
            <a:r>
              <a:rPr lang="uk-UA" dirty="0"/>
              <a:t>–це освіта, яка не передбачає присудження визнаних державою освітніх кваліфікацій за рівнями освіти, але може завершуватися присвоєнням професійних та/або присудженням часткових освітніх кваліфікацій (</a:t>
            </a:r>
            <a:r>
              <a:rPr lang="uk-UA" i="1" dirty="0"/>
              <a:t>професійні курси/тренінги, он-лайн освіта, професійне стажування</a:t>
            </a:r>
            <a:r>
              <a:rPr lang="uk-UA" dirty="0"/>
              <a:t>).</a:t>
            </a:r>
          </a:p>
          <a:p>
            <a:r>
              <a:rPr lang="uk-UA" b="1" dirty="0" err="1" smtClean="0"/>
              <a:t>Інформальнаосвіта</a:t>
            </a:r>
            <a:r>
              <a:rPr lang="uk-UA" b="1" dirty="0" smtClean="0"/>
              <a:t> </a:t>
            </a:r>
            <a:r>
              <a:rPr lang="uk-UA" b="1" dirty="0"/>
              <a:t>(самоосвіта)</a:t>
            </a:r>
            <a:r>
              <a:rPr lang="uk-UA" dirty="0"/>
              <a:t>–це освіта, яка передбачає </a:t>
            </a:r>
            <a:r>
              <a:rPr lang="uk-UA" dirty="0" err="1" smtClean="0"/>
              <a:t>самоорганізоване</a:t>
            </a:r>
            <a:r>
              <a:rPr lang="uk-UA" dirty="0" smtClean="0"/>
              <a:t> здобуття </a:t>
            </a:r>
            <a:r>
              <a:rPr lang="uk-UA" dirty="0"/>
              <a:t>особою певних </a:t>
            </a:r>
            <a:r>
              <a:rPr lang="uk-UA" dirty="0" err="1"/>
              <a:t>компетентностей</a:t>
            </a:r>
            <a:r>
              <a:rPr lang="uk-UA" dirty="0"/>
              <a:t>, зокрема під час повсякденної діяльності, пов’язаної з професійною, громадською або іншою діяльністю, родиною чи дозвіллям.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0030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Вибіркові дисципліни для вивчення упродовж ІІ року навчання</a:t>
            </a:r>
            <a:br>
              <a:rPr lang="uk-UA" sz="3200" dirty="0" smtClean="0"/>
            </a:br>
            <a:r>
              <a:rPr lang="uk-UA" sz="2400" b="1" i="1" dirty="0" smtClean="0"/>
              <a:t>3 семестр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chemeClr val="accent1"/>
                </a:solidFill>
              </a:rPr>
              <a:t>Вибір 2х дисциплін із 5ти можливих</a:t>
            </a:r>
            <a:endParaRPr lang="uk-UA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41918"/>
              </p:ext>
            </p:extLst>
          </p:nvPr>
        </p:nvGraphicFramePr>
        <p:xfrm>
          <a:off x="684213" y="1989138"/>
          <a:ext cx="7467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/>
                <a:gridCol w="5740053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uk-UA" dirty="0" smtClean="0"/>
                        <a:t>ПВ</a:t>
                      </a:r>
                      <a:r>
                        <a:rPr lang="uk-UA" baseline="0" dirty="0" smtClean="0"/>
                        <a:t> 01, ПВ 02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Біологія спорту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обстеження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фізичній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терапії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клінічної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патології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опорно-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рухового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апарату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Використання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фізичних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вправ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фізичній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терапії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Адаптивне фізичне виховання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1327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Вибіркові дисципліни для вивчення упродовж ІІ року навчання</a:t>
            </a:r>
            <a:br>
              <a:rPr lang="uk-UA" sz="3200" dirty="0" smtClean="0"/>
            </a:br>
            <a:r>
              <a:rPr lang="uk-UA" sz="2400" b="1" i="1" dirty="0" smtClean="0"/>
              <a:t>4 семестр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chemeClr val="accent1"/>
                </a:solidFill>
              </a:rPr>
              <a:t>Вибір 2х дисциплін із 5ти можливих</a:t>
            </a:r>
            <a:endParaRPr lang="uk-UA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465724"/>
              </p:ext>
            </p:extLst>
          </p:nvPr>
        </p:nvGraphicFramePr>
        <p:xfrm>
          <a:off x="684213" y="1989138"/>
          <a:ext cx="7467600" cy="2821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/>
                <a:gridCol w="5740053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uk-UA" dirty="0" smtClean="0"/>
                        <a:t>ПВ</a:t>
                      </a:r>
                      <a:r>
                        <a:rPr lang="uk-UA" baseline="0" dirty="0" smtClean="0"/>
                        <a:t> 03, ПВ 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Теорія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методика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фізичного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виховання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698182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Теорія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технології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оздоровчо-рекреаційної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рухової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активності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Терапевтичні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вправи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порушеннях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опорно-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рухового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апарату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Фізіологія рухової активності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Динамічна анатомія</a:t>
                      </a:r>
                      <a:endParaRPr lang="uk-UA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22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Вибіркові дисципліни для вивчення упродовж ІІІ року навчання</a:t>
            </a:r>
            <a:br>
              <a:rPr lang="uk-UA" sz="3200" dirty="0" smtClean="0"/>
            </a:br>
            <a:r>
              <a:rPr lang="uk-UA" sz="2400" b="1" i="1" dirty="0" smtClean="0"/>
              <a:t>5 семестр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chemeClr val="accent1"/>
                </a:solidFill>
              </a:rPr>
              <a:t>Вибір 2х дисциплін із 5ти можливих</a:t>
            </a:r>
            <a:endParaRPr lang="uk-UA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642876"/>
              </p:ext>
            </p:extLst>
          </p:nvPr>
        </p:nvGraphicFramePr>
        <p:xfrm>
          <a:off x="684213" y="1989138"/>
          <a:ext cx="74676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/>
                <a:gridCol w="5740053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uk-UA" dirty="0" smtClean="0"/>
                        <a:t>ПВ</a:t>
                      </a:r>
                      <a:r>
                        <a:rPr lang="uk-UA" baseline="0" dirty="0" smtClean="0"/>
                        <a:t> 05, ПВ 06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Методи обстеження в </a:t>
                      </a:r>
                      <a:r>
                        <a:rPr kumimoji="0" lang="uk-UA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ерготерапії</a:t>
                      </a:r>
                      <a:endParaRPr kumimoji="0" lang="uk-UA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Інструментальні методи діагностики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клінічної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патології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дихальної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системи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Ерготерапія</a:t>
                      </a: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травматології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 терапія в спорті</a:t>
                      </a:r>
                      <a:endParaRPr lang="uk-UA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229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Вибіркові дисципліни для вивчення упродовж ІІІ року навчання</a:t>
            </a:r>
            <a:br>
              <a:rPr lang="uk-UA" sz="3200" dirty="0" smtClean="0"/>
            </a:br>
            <a:r>
              <a:rPr lang="uk-UA" sz="2400" b="1" i="1" dirty="0" smtClean="0"/>
              <a:t>6 семестр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chemeClr val="accent1"/>
                </a:solidFill>
              </a:rPr>
              <a:t>Вибір 2х дисциплін із 5ти можливих</a:t>
            </a:r>
            <a:endParaRPr lang="uk-UA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525376"/>
              </p:ext>
            </p:extLst>
          </p:nvPr>
        </p:nvGraphicFramePr>
        <p:xfrm>
          <a:off x="684213" y="1989138"/>
          <a:ext cx="7467600" cy="330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/>
                <a:gridCol w="5740053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rowSpan="5">
                  <a:txBody>
                    <a:bodyPr/>
                    <a:lstStyle/>
                    <a:p>
                      <a:r>
                        <a:rPr lang="uk-UA" dirty="0" smtClean="0"/>
                        <a:t>ПВ</a:t>
                      </a:r>
                      <a:r>
                        <a:rPr lang="uk-UA" baseline="0" dirty="0" smtClean="0"/>
                        <a:t> 07, ПВ 08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Кінезіологічне</a:t>
                      </a: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тейпування</a:t>
                      </a: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травматології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клінічної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патології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серцево-судинної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системи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Терапевтичні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вправи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порушеннях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серцево-судинної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дихальної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систем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пульмонологічній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патології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Функціональний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тренінг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осіб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особливими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потребами та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адаптивний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спорт</a:t>
                      </a:r>
                      <a:endParaRPr lang="uk-UA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229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Вибіркові дисципліни для вивчення упродовж І</a:t>
            </a:r>
            <a:r>
              <a:rPr lang="en-US" sz="3200" dirty="0" smtClean="0"/>
              <a:t>V</a:t>
            </a:r>
            <a:r>
              <a:rPr lang="uk-UA" sz="3200" dirty="0" smtClean="0"/>
              <a:t> року навчання</a:t>
            </a:r>
            <a:br>
              <a:rPr lang="uk-UA" sz="3200" dirty="0" smtClean="0"/>
            </a:br>
            <a:r>
              <a:rPr lang="uk-UA" sz="2400" b="1" i="1" dirty="0" smtClean="0"/>
              <a:t>7 семестр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chemeClr val="accent1"/>
                </a:solidFill>
              </a:rPr>
              <a:t>Вибір 3х дисциплін із 8ми можливих</a:t>
            </a:r>
            <a:endParaRPr lang="uk-UA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4294971"/>
              </p:ext>
            </p:extLst>
          </p:nvPr>
        </p:nvGraphicFramePr>
        <p:xfrm>
          <a:off x="684213" y="1989138"/>
          <a:ext cx="74676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/>
                <a:gridCol w="5740053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rowSpan="8">
                  <a:txBody>
                    <a:bodyPr/>
                    <a:lstStyle/>
                    <a:p>
                      <a:r>
                        <a:rPr lang="uk-UA" dirty="0" smtClean="0"/>
                        <a:t>ПВ</a:t>
                      </a:r>
                      <a:r>
                        <a:rPr lang="uk-UA" baseline="0" dirty="0" smtClean="0"/>
                        <a:t> 09 - ПВ 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Основи оздоровчого харчування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Кінезіологічне</a:t>
                      </a: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uk-UA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тейпування</a:t>
                      </a: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неврології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догляд за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хворими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реанімації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 терапія у педіатрії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після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перебування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екстремальних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умовах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Ерготерапія</a:t>
                      </a: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неврології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Сучасні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оздоровчі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центри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осіб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обмеженими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можливостями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Оздоровчі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технології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для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осіб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з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особливими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потребами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229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>Вибіркові дисципліни для вивчення упродовж І</a:t>
            </a:r>
            <a:r>
              <a:rPr lang="en-US" sz="3200" dirty="0" smtClean="0"/>
              <a:t>V</a:t>
            </a:r>
            <a:r>
              <a:rPr lang="uk-UA" sz="3200" dirty="0" smtClean="0"/>
              <a:t> року навчання</a:t>
            </a:r>
            <a:br>
              <a:rPr lang="uk-UA" sz="3200" dirty="0" smtClean="0"/>
            </a:br>
            <a:r>
              <a:rPr lang="uk-UA" sz="2400" b="1" i="1" dirty="0" smtClean="0"/>
              <a:t>8 семестр</a:t>
            </a:r>
            <a:r>
              <a:rPr lang="uk-UA" sz="2400" dirty="0" smtClean="0"/>
              <a:t/>
            </a:r>
            <a:br>
              <a:rPr lang="uk-UA" sz="2400" dirty="0" smtClean="0"/>
            </a:br>
            <a:r>
              <a:rPr lang="uk-UA" sz="2400" dirty="0" smtClean="0">
                <a:solidFill>
                  <a:schemeClr val="accent1"/>
                </a:solidFill>
              </a:rPr>
              <a:t>Вибір 3х дисциплін із 8ми можливих</a:t>
            </a:r>
            <a:endParaRPr lang="uk-UA" sz="24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048676"/>
              </p:ext>
            </p:extLst>
          </p:nvPr>
        </p:nvGraphicFramePr>
        <p:xfrm>
          <a:off x="684213" y="1989138"/>
          <a:ext cx="7467600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547"/>
                <a:gridCol w="5740053"/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 smtClean="0"/>
                        <a:t>Код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Назва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 rowSpan="8">
                  <a:txBody>
                    <a:bodyPr/>
                    <a:lstStyle/>
                    <a:p>
                      <a:r>
                        <a:rPr lang="uk-UA" dirty="0" smtClean="0"/>
                        <a:t>ПВ</a:t>
                      </a:r>
                      <a:r>
                        <a:rPr lang="uk-UA" baseline="0" dirty="0" smtClean="0"/>
                        <a:t> 12 - ПВ 14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Психологія здоров’я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Клінічна психологія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акушерстві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гінекології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Лікувальний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масаж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неонатології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педіатрії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 терапія в геронтології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Сучасні СПА-технології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Курортологія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Невідкладна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допомога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фізична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терапія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реабілітація</a:t>
                      </a:r>
                      <a:r>
                        <a:rPr kumimoji="0" lang="ru-RU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при </a:t>
                      </a:r>
                      <a:r>
                        <a:rPr kumimoji="0" lang="ru-RU" sz="1800" b="0" i="1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вогнепальних</a:t>
                      </a:r>
                      <a:endParaRPr kumimoji="0" lang="ru-RU" sz="1800" b="0" i="1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uk-UA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ураженнях і бойових травмах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1839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</TotalTime>
  <Words>820</Words>
  <Application>Microsoft Office PowerPoint</Application>
  <PresentationFormat>Экран (4:3)</PresentationFormat>
  <Paragraphs>153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 Порядок обрання вибіркових навчальних дисциплін циклу професійної підготовки  Каталог вибіркових навчальних дисциплін для бакалаврського освітнього рівня</vt:lpstr>
      <vt:lpstr>Основні положення  Порядку обрання вибіркових навчальних дисциплін </vt:lpstr>
      <vt:lpstr>Основні положення  Порядку обрання вибіркових навчальних дисциплін </vt:lpstr>
      <vt:lpstr>Вибіркові дисципліни для вивчення упродовж ІІ року навчання 3 семестр Вибір 2х дисциплін із 5ти можливих</vt:lpstr>
      <vt:lpstr>Вибіркові дисципліни для вивчення упродовж ІІ року навчання 4 семестр Вибір 2х дисциплін із 5ти можливих</vt:lpstr>
      <vt:lpstr>Вибіркові дисципліни для вивчення упродовж ІІІ року навчання 5 семестр Вибір 2х дисциплін із 5ти можливих</vt:lpstr>
      <vt:lpstr>Вибіркові дисципліни для вивчення упродовж ІІІ року навчання 6 семестр Вибір 2х дисциплін із 5ти можливих</vt:lpstr>
      <vt:lpstr>Вибіркові дисципліни для вивчення упродовж ІV року навчання 7 семестр Вибір 3х дисциплін із 8ми можливих</vt:lpstr>
      <vt:lpstr>Вибіркові дисципліни для вивчення упродовж ІV року навчання 8 семестр Вибір 3х дисциплін із 8ми можливих</vt:lpstr>
      <vt:lpstr>Вибіркові дисципліни для вивчення упродовж І року навчання (прискорена форма) 2 семестр Вибір 3х дисциплін із 6ти можливих</vt:lpstr>
      <vt:lpstr>Вибіркові дисципліни для вивчення упродовж ІІ року навчання (прискорена форма) 3 семестр Вибір 2х дисциплін із 10ти можливих</vt:lpstr>
      <vt:lpstr>Вибіркові дисципліни для вивчення упродовж ІІ року навчання (прискорена форма) 4 семестр Вибір 2х дисциплін із 10ти можливих</vt:lpstr>
      <vt:lpstr>Вибіркові дисципліни для вивчення упродовж ІІІ року навчання (прискорена форма) 5 семестр Вибір 4х дисциплін із 13ти можливих</vt:lpstr>
      <vt:lpstr>Вибіркові дисципліни для вивчення упродовж ІІІ року навчання (прискорена форма) 6 семестр Вибір 3х дисциплін із 5ти можливих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обрання вибіркових навчальних дисциплін циклу професійної підготовки  Каталог вибіркових навчальних дисциплін для бакалаврського освітнього рівня</dc:title>
  <dc:creator>Пользователь Windows</dc:creator>
  <cp:lastModifiedBy>Пользователь Windows</cp:lastModifiedBy>
  <cp:revision>5</cp:revision>
  <dcterms:created xsi:type="dcterms:W3CDTF">2023-02-23T21:56:17Z</dcterms:created>
  <dcterms:modified xsi:type="dcterms:W3CDTF">2023-02-23T22:45:06Z</dcterms:modified>
</cp:coreProperties>
</file>